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BC706-07CD-B44C-3FF5-555727288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E260A-2FFC-AFF8-C8CE-DD8981D04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04870-39B3-EEEA-AE14-93F993B0D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88A4E-C47E-688B-E7AF-77A4C55E5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01DBB-A1EF-87E3-175D-B616A1511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9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1AB5B-0C04-944F-FE5E-419C76BB7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44DB4-FCA4-FEE2-D585-E847B8BF5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D8CDF-3908-6643-17AD-8DA63CF1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27B76-C701-6094-1E8C-AB121927D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CBAC5-7162-A01A-69E5-7C0448758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00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B7EFB9-2A8B-3062-D7E6-E2BF6E264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41836-A6A9-F64B-EE25-E722B4C19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F69F4-AC6F-7E70-C6E6-71DD8198F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F4565-36DF-B6BD-411F-98DE65A5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66CB5-F424-3C1E-FCEA-72128F840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2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BB4-ACF0-9970-A480-11C3834F0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60146-4D84-AB1B-023E-AF817629F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FD9A9-E70C-542B-0E61-9B1F0CE91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36797-349A-F750-35B5-428121883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EC9D8-1884-2266-0B33-61E156CDF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D002A-71DC-DA66-0836-7B1F87287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406C7-E7DA-9336-56CF-7E402FA76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5E0E5-1975-2F0A-8FF5-CE1AC21B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AEAA3-1BA3-AF53-20EA-BEB1C471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BAED6-E0A9-69A6-B364-97B8EC65A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80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BADEF-98AE-9E72-9400-ACBB7E363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37AD8-F530-3F64-D76D-31D0AB0F1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00D7E-E1B5-2F94-A668-83E7527F3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07068-CBA4-59C4-C68F-2EB296287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4E145B-F53A-1757-2EC7-FAA5BCCA9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8E15E-C8FB-76F7-9474-BADE8B53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8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17F79-DB89-BBDB-C09C-E9A02F034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80ACD-50FD-1B1D-F632-6DD6EAEEB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B24DE-561C-4C3C-3876-C1CD2F8BA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856B9-016A-353F-FD41-3EBD46BE3D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4F315-0023-F87F-EA41-6D3C91D446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12FC96-CA87-1C30-8AA9-F94B7E28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98D318-F1D5-8A72-8AFF-2BE95072E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3C363D-0187-9987-5464-7914643E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47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2C01-2FCD-45AD-05C7-A2F6B73A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5C3207-3900-78F3-BA22-28A39B356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72E328-EA59-CE83-4CD0-435D77CD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09B35E-A583-1766-4181-392A18B6C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37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D2A3C3-41A9-7B89-9FC6-21C598A6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56EF29-74DC-932A-A9DC-D146E9D88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C63A8-4CD4-C8DB-A80F-A487F6F0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0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23F30-85B5-FFA6-6C73-2A0ECAB47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BBFBC-645D-2CA3-6B7E-317F7689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290F9-4382-9BBF-5E0E-A554A8F54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25E83-67CF-380B-4624-03C3053EC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93A63-FEF2-36FB-E736-E579430C0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ECA5A-27C8-E49B-580C-47519A1A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F569E-D433-5BA3-6FEC-6A04DBCAC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10DB2-078F-031B-F6E9-FF5F980BB8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B6374-F38F-8A96-F9C1-381ED5675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DD4E2-AF1F-12EC-3C5D-FDDE16758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52326-D9B1-CB2C-BEC3-194B7E2EA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C1ECF-B7C1-CB63-0A1D-DC36F04BB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5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2B653F-70F9-4B6E-9EC6-C3F866254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11353-4A79-3AC2-5108-E6A2249A4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69367-B9EA-2690-3FDE-521B1C467D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6D28C-E0A9-4F94-9EEB-D392CD4A1D89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A6C15-729F-DE83-1E58-72D7A321A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B22C2-FCC8-02C1-02EB-A1E94B1D5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57155-71C8-42A7-B5D7-A70311BC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7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B-tree#In_filesystem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nimated Time Laps Of Seasons">
            <a:extLst>
              <a:ext uri="{FF2B5EF4-FFF2-40B4-BE49-F238E27FC236}">
                <a16:creationId xmlns:a16="http://schemas.microsoft.com/office/drawing/2014/main" id="{200CE069-2803-1D94-2300-9CBF0A485E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-145325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D9F60-539A-52D3-9DF8-EEB8D8FA4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B-Trees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ECB8E4-C62A-50E3-5B60-90B6BB3C1E92}"/>
              </a:ext>
            </a:extLst>
          </p:cNvPr>
          <p:cNvSpPr txBox="1"/>
          <p:nvPr/>
        </p:nvSpPr>
        <p:spPr>
          <a:xfrm>
            <a:off x="3369958" y="4034034"/>
            <a:ext cx="6110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Pp. 356-358 </a:t>
            </a:r>
            <a:r>
              <a:rPr lang="en-US" dirty="0">
                <a:solidFill>
                  <a:schemeClr val="bg1"/>
                </a:solidFill>
                <a:latin typeface="CMB10"/>
              </a:rPr>
              <a:t>8.3.2 B-Trees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20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92FD-3FB6-492E-E98F-6D739F45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i="0" u="none" strike="noStrike" baseline="0" dirty="0">
                <a:solidFill>
                  <a:srgbClr val="000000"/>
                </a:solidFill>
                <a:latin typeface="CMR10"/>
              </a:rPr>
              <a:t>Linear search 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BC6A-4FF0-41E5-CD33-D21624A8E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In many applications, performance can be severely degraded by a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linear search time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For example, the keys to records in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large databases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often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cannot all fit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in a computer's high-speed memory (“RAM," random access memory") at one time.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Therefore,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multiple disk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accesses are needed to accomplish the search. 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Such a search is called an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BXTI10"/>
              </a:rPr>
              <a:t>external search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TI10"/>
              </a:rPr>
              <a:t>, 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whereas when all the keys are simultaneously in memory it is called an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BXTI10"/>
              </a:rPr>
              <a:t>internal search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TI10"/>
              </a:rPr>
              <a:t>.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 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Because disk access involves the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mechanical movement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of read/write heads and RAM access involves only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electronic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data transfer, 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disk access is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orders of magnitude slower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than RAM access.</a:t>
            </a:r>
          </a:p>
        </p:txBody>
      </p:sp>
    </p:spTree>
    <p:extLst>
      <p:ext uri="{BB962C8B-B14F-4D97-AF65-F5344CB8AC3E}">
        <p14:creationId xmlns:p14="http://schemas.microsoft.com/office/powerpoint/2010/main" val="200761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B22308-1FB7-4CCC-BA2E-9AE99479B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i="0" u="none" strike="noStrike" baseline="0" dirty="0">
                <a:solidFill>
                  <a:srgbClr val="000000"/>
                </a:solidFill>
                <a:latin typeface="CMR10"/>
              </a:rPr>
              <a:t>Linear search problem solution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11C118-5B75-43F1-8D6B-EC11293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A linear-time external search could therefore prove to be </a:t>
            </a:r>
            <a:r>
              <a:rPr lang="en-US" sz="2800" b="1" i="0" u="none" strike="noStrike" baseline="0" dirty="0">
                <a:solidFill>
                  <a:srgbClr val="000000"/>
                </a:solidFill>
                <a:latin typeface="CMR10"/>
              </a:rPr>
              <a:t>unacceptable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, and we would not want to leave such a possibility to chance.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One solution to this dilemma is to write a balancing program that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takes as input an </a:t>
            </a:r>
            <a:r>
              <a:rPr lang="en-US" sz="2800" b="1" i="0" u="none" strike="noStrike" baseline="0" dirty="0">
                <a:solidFill>
                  <a:srgbClr val="000000"/>
                </a:solidFill>
                <a:latin typeface="CMR10"/>
              </a:rPr>
              <a:t>existing binary search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tree and outputs a </a:t>
            </a:r>
            <a:r>
              <a:rPr lang="en-US" sz="2800" b="1" i="0" u="none" strike="noStrike" baseline="0" dirty="0">
                <a:solidFill>
                  <a:srgbClr val="000000"/>
                </a:solidFill>
                <a:latin typeface="CMR10"/>
              </a:rPr>
              <a:t>balanced binary search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 tree containing the same keys.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The program is then run periodically.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Algorithm 3.9 is an algorithm for such a program. That algorithm is more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powerful than a simple balancing algorithm because it is able to consider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the </a:t>
            </a:r>
            <a:r>
              <a:rPr lang="en-US" sz="2800" b="1" i="0" u="none" strike="noStrike" baseline="0" dirty="0">
                <a:solidFill>
                  <a:srgbClr val="000000"/>
                </a:solidFill>
                <a:latin typeface="CMR10"/>
              </a:rPr>
              <a:t>probability of each key 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CMR10"/>
              </a:rPr>
              <a:t>being the search key.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992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92FD-3FB6-492E-E98F-6D739F45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always balanced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BC6A-4FF0-41E5-CD33-D21624A8E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86950" cy="4351338"/>
          </a:xfrm>
        </p:spPr>
        <p:txBody>
          <a:bodyPr>
            <a:normAutofit fontScale="92500"/>
          </a:bodyPr>
          <a:lstStyle/>
          <a:p>
            <a:pPr algn="l"/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In a very dynamic environment, it would be better if the tree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never became unbalanced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in the first place.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Algorithms for adding and deleting nodes while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maintaining a balanced binary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tree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were developed in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1962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by two Russian mathematicians, G. M. </a:t>
            </a:r>
            <a:r>
              <a:rPr lang="en-US" sz="2400" b="1" i="0" u="none" strike="noStrike" baseline="0" dirty="0" err="1">
                <a:solidFill>
                  <a:srgbClr val="000000"/>
                </a:solidFill>
                <a:latin typeface="CMR10"/>
              </a:rPr>
              <a:t>Adel'son-Vel'skii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and E. M.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Landis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. (For this reason, balanced binary trees are often called </a:t>
            </a:r>
            <a:r>
              <a:rPr lang="en-US" sz="2400" b="1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BXTI10"/>
              </a:rPr>
              <a:t>AVL trees</a:t>
            </a:r>
            <a:r>
              <a:rPr lang="en-US" sz="24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TI10"/>
              </a:rPr>
              <a:t>.</a:t>
            </a:r>
            <a:r>
              <a:rPr lang="en-US" sz="24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R10"/>
              </a:rPr>
              <a:t>)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These algorithms can be found in Kruse (1994). The addition and deletion times for these algorithms are guaranteed to be (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lg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MI10"/>
              </a:rPr>
              <a:t>n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), as is the search time.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In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1972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, R. Bayer and E. M. McCreight developed an improvement over binary search trees called </a:t>
            </a:r>
            <a:r>
              <a:rPr lang="en-US" sz="2400" b="1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BXTI10"/>
              </a:rPr>
              <a:t>B-trees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TI10"/>
              </a:rPr>
              <a:t>.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When keys are added to or deleted from a B-tree, all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leaves are guaranteed to remain </a:t>
            </a:r>
            <a:r>
              <a:rPr lang="en-US" sz="2400" b="1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R10"/>
              </a:rPr>
              <a:t>at the same level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, which is even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better than </a:t>
            </a:r>
            <a:r>
              <a:rPr lang="en-US" sz="2400" b="1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R10"/>
              </a:rPr>
              <a:t>maintaining balance</a:t>
            </a:r>
            <a:r>
              <a:rPr lang="en-US" sz="24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MR10"/>
              </a:rPr>
              <a:t>. </a:t>
            </a:r>
            <a:endParaRPr lang="en-US" sz="36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54769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92FD-3FB6-492E-E98F-6D739F45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i="0" u="none" strike="noStrike" baseline="0" dirty="0">
                <a:solidFill>
                  <a:srgbClr val="000000"/>
                </a:solidFill>
                <a:latin typeface="CMBXTI10"/>
              </a:rPr>
              <a:t>3-2 tree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BC6A-4FF0-41E5-CD33-D21624A8E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86850" cy="4351338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The actual algorithms for manipulating B-trees can be found in Kruse (1994).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Here we illustrate only how we can add keys while keeping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all leaves at the same level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B-trees represent a class of trees, of which the simplest is a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Linear search problem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.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We illustrate the process of adding nodes to such trees. A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BXTI10"/>
              </a:rPr>
              <a:t>3-2 tree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is a tree with the following properties: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Each node contains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one or two keys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. </a:t>
            </a:r>
            <a:r>
              <a:rPr lang="en-US" sz="20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If a non-leaf contains one key, it has two children, whereas if it contains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two keys, it has three children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20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The keys in the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left subtree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of a given node are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CMR10"/>
              </a:rPr>
              <a:t>less than or equal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CMR10"/>
              </a:rPr>
              <a:t>to the key stored at that node.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86789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1B013-6C40-15F9-CD6B-8F19CCE5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i="0" u="none" strike="noStrike" baseline="0" dirty="0">
                <a:solidFill>
                  <a:srgbClr val="000000"/>
                </a:solidFill>
                <a:latin typeface="CMBXTI10"/>
              </a:rPr>
              <a:t>3-2 tree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A63DE-8D14-1E8D-5056-65A718EBC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5900" y="1690688"/>
            <a:ext cx="8839200" cy="4351338"/>
          </a:xfrm>
        </p:spPr>
        <p:txBody>
          <a:bodyPr>
            <a:normAutofit/>
          </a:bodyPr>
          <a:lstStyle/>
          <a:p>
            <a:pPr algn="l"/>
            <a:r>
              <a:rPr lang="en-US" sz="24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The keys in the right subtree of a given node are greater than or equal to the key stored at that node.</a:t>
            </a:r>
          </a:p>
          <a:p>
            <a:pPr algn="l"/>
            <a:r>
              <a:rPr lang="en-US" sz="24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If a node contains two keys, the keys in the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middle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subtree of the node are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greater than or equal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to the left key and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MR10"/>
              </a:rPr>
              <a:t>less than or equal to the right key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.</a:t>
            </a:r>
          </a:p>
          <a:p>
            <a:pPr algn="l"/>
            <a:r>
              <a:rPr lang="en-US" sz="2400" b="0" i="0" u="none" strike="noStrike" baseline="0" dirty="0">
                <a:solidFill>
                  <a:srgbClr val="00FFFF"/>
                </a:solidFill>
                <a:latin typeface="CMSY10"/>
              </a:rPr>
              <a:t>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All leaves are at the same level.</a:t>
            </a:r>
          </a:p>
          <a:p>
            <a:pPr algn="l"/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Figure 8.7(a) shows a 3-2 tree, and the remainder of that figure shows how a new key is added to the tree.</a:t>
            </a:r>
          </a:p>
          <a:p>
            <a:pPr algn="l"/>
            <a:r>
              <a:rPr lang="en-US" sz="2400" b="0" i="0" u="none" strike="noStrike" baseline="0" dirty="0">
                <a:solidFill>
                  <a:srgbClr val="000000"/>
                </a:solidFill>
                <a:latin typeface="CMR10"/>
              </a:rPr>
              <a:t> Notice that the tree remains balanced because the tree grows in depth at the root instead of at the leaves.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556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5F0E0-BAFC-852B-E203-F05D56B78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B-Trees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8AA41-0929-0A2A-335B-7D1CAA127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315" y="205892"/>
            <a:ext cx="7685043" cy="67701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1CAC68-26CB-AA9C-62E7-4B031E364141}"/>
              </a:ext>
            </a:extLst>
          </p:cNvPr>
          <p:cNvSpPr txBox="1"/>
          <p:nvPr/>
        </p:nvSpPr>
        <p:spPr>
          <a:xfrm>
            <a:off x="2199384" y="5043682"/>
            <a:ext cx="3197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CMR10"/>
              </a:rPr>
              <a:t>Notice that the tree remains balanced because the tree grows in depth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MR10"/>
              </a:rPr>
              <a:t>at the root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MR10"/>
              </a:rPr>
              <a:t>instead of at the leaves.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53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7F018-993F-4F5B-EC02-86EF0E96E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B320-8E49-061E-7C65-855205468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https://en.wikipedia.org/wiki/B-tree#In_filesystems</a:t>
            </a:r>
            <a:endParaRPr lang="en-US" dirty="0"/>
          </a:p>
          <a:p>
            <a:r>
              <a:rPr lang="en-US" dirty="0"/>
              <a:t>Discussion questions:</a:t>
            </a:r>
          </a:p>
          <a:p>
            <a:pPr lvl="1"/>
            <a:r>
              <a:rPr lang="en-US" dirty="0"/>
              <a:t>Where are B-Trees used now?</a:t>
            </a:r>
          </a:p>
          <a:p>
            <a:pPr lvl="1"/>
            <a:r>
              <a:rPr lang="en-US" dirty="0"/>
              <a:t>Do we use them now for disks?</a:t>
            </a:r>
          </a:p>
          <a:p>
            <a:pPr lvl="1"/>
            <a:r>
              <a:rPr lang="en-US" dirty="0"/>
              <a:t>Where will you use B-Trees? </a:t>
            </a:r>
          </a:p>
          <a:p>
            <a:pPr lvl="1"/>
            <a:r>
              <a:rPr lang="en-US" dirty="0"/>
              <a:t>How </a:t>
            </a:r>
            <a:r>
              <a:rPr lang="en-US" dirty="0" err="1"/>
              <a:t>cn</a:t>
            </a:r>
            <a:r>
              <a:rPr lang="en-US"/>
              <a:t> B-trees work </a:t>
            </a:r>
            <a:r>
              <a:rPr lang="en-US" dirty="0"/>
              <a:t>together with L1-L3 cache?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58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2586</TotalTime>
  <Words>703</Words>
  <Application>Microsoft Office PowerPoint</Application>
  <PresentationFormat>Widescreen</PresentationFormat>
  <Paragraphs>45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Calibri Light</vt:lpstr>
      <vt:lpstr>CMB10</vt:lpstr>
      <vt:lpstr>CMBXTI10</vt:lpstr>
      <vt:lpstr>CMMI10</vt:lpstr>
      <vt:lpstr>CMR10</vt:lpstr>
      <vt:lpstr>CMSY10</vt:lpstr>
      <vt:lpstr>CMTI10</vt:lpstr>
      <vt:lpstr>Office Theme</vt:lpstr>
      <vt:lpstr>B-Trees</vt:lpstr>
      <vt:lpstr>Linear search problem</vt:lpstr>
      <vt:lpstr>Linear search problem solution</vt:lpstr>
      <vt:lpstr>Solution – always balanced trees</vt:lpstr>
      <vt:lpstr>3-2 tree</vt:lpstr>
      <vt:lpstr>3-2 tree</vt:lpstr>
      <vt:lpstr>B-Trees</vt:lpstr>
      <vt:lpstr>More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B-Trees</dc:title>
  <dc:creator>Boris Kovalerchuk</dc:creator>
  <cp:lastModifiedBy>Boris Kovalerchuk</cp:lastModifiedBy>
  <cp:revision>7</cp:revision>
  <dcterms:created xsi:type="dcterms:W3CDTF">2023-12-27T02:20:57Z</dcterms:created>
  <dcterms:modified xsi:type="dcterms:W3CDTF">2024-01-03T19:31:49Z</dcterms:modified>
</cp:coreProperties>
</file>

<file path=docProps/thumbnail.jpeg>
</file>